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3110f0a123845bc" /><Relationship Type="http://schemas.openxmlformats.org/officeDocument/2006/relationships/extended-properties" Target="/docProps/app.xml" Id="R1a1f981678554996" /><Relationship Type="http://schemas.openxmlformats.org/officeDocument/2006/relationships/officeDocument" Target="/ppt/presentation.xml" Id="Rf6382bc7c999454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0be3bd1c6264700"/>
  </p:sldMasterIdLst>
  <p:notesMasterIdLst>
    <p:notesMasterId xmlns:r="http://schemas.openxmlformats.org/officeDocument/2006/relationships" r:id="R7a3572c12f534dfb"/>
  </p:notesMasterIdLst>
  <p:sldIdLst>
    <p:sldId xmlns:r="http://schemas.openxmlformats.org/officeDocument/2006/relationships" id="256" r:id="Red708cdc962b46a8"/>
    <p:sldId xmlns:r="http://schemas.openxmlformats.org/officeDocument/2006/relationships" id="257" r:id="R3f9578aa863c48c5"/>
    <p:sldId xmlns:r="http://schemas.openxmlformats.org/officeDocument/2006/relationships" id="258" r:id="R33d7b18129304f24"/>
    <p:sldId xmlns:r="http://schemas.openxmlformats.org/officeDocument/2006/relationships" id="259" r:id="Rb4bfd3960d514ae7"/>
    <p:sldId xmlns:r="http://schemas.openxmlformats.org/officeDocument/2006/relationships" id="260" r:id="Rf107ddbd000b446f"/>
    <p:sldId xmlns:r="http://schemas.openxmlformats.org/officeDocument/2006/relationships" id="261" r:id="Rb67a984c0d7445de"/>
    <p:sldId xmlns:r="http://schemas.openxmlformats.org/officeDocument/2006/relationships" id="262" r:id="R379a79a4cf454b6a"/>
  </p:sldIdLst>
  <p:sldSz cx="10287000" cy="1285875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af17f3099154353" /><Relationship Type="http://schemas.openxmlformats.org/officeDocument/2006/relationships/slideMaster" Target="/ppt/slideMasters/slideMaster1.xml" Id="Ra0be3bd1c6264700" /><Relationship Type="http://schemas.openxmlformats.org/officeDocument/2006/relationships/notesMaster" Target="/ppt/notesMasters/notesMaster1.xml" Id="R7a3572c12f534dfb" /><Relationship Type="http://schemas.openxmlformats.org/officeDocument/2006/relationships/presProps" Target="/ppt/presProps.xml" Id="R107402b41ec34ce8" /><Relationship Type="http://schemas.openxmlformats.org/officeDocument/2006/relationships/tableStyles" Target="/ppt/tableStyles.xml" Id="R92e4d26378e247d0" /><Relationship Type="http://schemas.openxmlformats.org/officeDocument/2006/relationships/slide" Target="/ppt/slides/slide1.xml" Id="Red708cdc962b46a8" /><Relationship Type="http://schemas.openxmlformats.org/officeDocument/2006/relationships/slide" Target="/ppt/slides/slide2.xml" Id="R3f9578aa863c48c5" /><Relationship Type="http://schemas.openxmlformats.org/officeDocument/2006/relationships/slide" Target="/ppt/slides/slide3.xml" Id="R33d7b18129304f24" /><Relationship Type="http://schemas.openxmlformats.org/officeDocument/2006/relationships/slide" Target="/ppt/slides/slide4.xml" Id="Rb4bfd3960d514ae7" /><Relationship Type="http://schemas.openxmlformats.org/officeDocument/2006/relationships/slide" Target="/ppt/slides/slide5.xml" Id="Rf107ddbd000b446f" /><Relationship Type="http://schemas.openxmlformats.org/officeDocument/2006/relationships/slide" Target="/ppt/slides/slide6.xml" Id="Rb67a984c0d7445de" /><Relationship Type="http://schemas.openxmlformats.org/officeDocument/2006/relationships/slide" Target="/ppt/slides/slide7.xml" Id="R379a79a4cf454b6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3b51e16c22c449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51249146a5d4533" /><Relationship Type="http://schemas.openxmlformats.org/officeDocument/2006/relationships/notesMaster" Target="/ppt/notesMasters/notesMaster1.xml" Id="R44c034b6189447a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094f675aba64824" /><Relationship Type="http://schemas.openxmlformats.org/officeDocument/2006/relationships/notesMaster" Target="/ppt/notesMasters/notesMaster1.xml" Id="R80d2856a61874b7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116921f5399420e" /><Relationship Type="http://schemas.openxmlformats.org/officeDocument/2006/relationships/notesMaster" Target="/ppt/notesMasters/notesMaster1.xml" Id="R74258f7ad941476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c035a61ba6b4e9b" /><Relationship Type="http://schemas.openxmlformats.org/officeDocument/2006/relationships/notesMaster" Target="/ppt/notesMasters/notesMaster1.xml" Id="R364196717dd74af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625366cfd904ac7" /><Relationship Type="http://schemas.openxmlformats.org/officeDocument/2006/relationships/notesMaster" Target="/ppt/notesMasters/notesMaster1.xml" Id="R2ef9a1386ac94e2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edb07a071154548" /><Relationship Type="http://schemas.openxmlformats.org/officeDocument/2006/relationships/notesMaster" Target="/ppt/notesMasters/notesMaster1.xml" Id="Rb561e626bf6e439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3b9e681f31a4a01" /><Relationship Type="http://schemas.openxmlformats.org/officeDocument/2006/relationships/notesMaster" Target="/ppt/notesMasters/notesMaster1.xml" Id="R8e94e1738786487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screenshots, 15 August 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screenshots, 15 August 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screenshots, 15 August 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screenshots, 15 August 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screenshots, 15 August 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screenshots, 15 August 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screenshots, 15 August 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de1c534a8a5463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9d10a8431734faa" /><Relationship Type="http://schemas.openxmlformats.org/officeDocument/2006/relationships/slideLayout" Target="/ppt/slideLayouts/slideLayout1.xml" Id="Raa84893b5d73425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a84893b5d73425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8c3175604424f63" /><Relationship Type="http://schemas.openxmlformats.org/officeDocument/2006/relationships/notesSlide" Target="/ppt/notesSlides/notesSlide1.xml" Id="R634931b64e7c4a7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2f4c049c00d41ca" /><Relationship Type="http://schemas.openxmlformats.org/officeDocument/2006/relationships/notesSlide" Target="/ppt/notesSlides/notesSlide2.xml" Id="R916c6dbad33643b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7e16789487a4a0a" /><Relationship Type="http://schemas.openxmlformats.org/officeDocument/2006/relationships/image" Target="/ppt/media/image.jpeg" Id="R9bfc0148a5564102" /><Relationship Type="http://schemas.openxmlformats.org/officeDocument/2006/relationships/notesSlide" Target="/ppt/notesSlides/notesSlide3.xml" Id="R67a6efcedfb04a0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d6b8d7f54084073" /><Relationship Type="http://schemas.openxmlformats.org/officeDocument/2006/relationships/image" Target="/ppt/media/image2.jpeg" Id="R2b503c326a0f47fb" /><Relationship Type="http://schemas.openxmlformats.org/officeDocument/2006/relationships/notesSlide" Target="/ppt/notesSlides/notesSlide4.xml" Id="R55e848328a474d2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b7ad950fded49d4" /><Relationship Type="http://schemas.openxmlformats.org/officeDocument/2006/relationships/image" Target="/ppt/media/image3.jpeg" Id="Rba03692a492f4d85" /><Relationship Type="http://schemas.openxmlformats.org/officeDocument/2006/relationships/notesSlide" Target="/ppt/notesSlides/notesSlide5.xml" Id="Rf4b90c065eea403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d026a19c299458e" /><Relationship Type="http://schemas.openxmlformats.org/officeDocument/2006/relationships/image" Target="/ppt/media/image4.jpeg" Id="Rca397be7544f484c" /><Relationship Type="http://schemas.openxmlformats.org/officeDocument/2006/relationships/notesSlide" Target="/ppt/notesSlides/notesSlide6.xml" Id="Red1e3a96854847d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7452e4d0f8f4254" /><Relationship Type="http://schemas.openxmlformats.org/officeDocument/2006/relationships/notesSlide" Target="/ppt/notesSlides/notesSlide7.xml" Id="R71816e96437e46f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8FFEA7A-7750-49E6-90C9-92FDB01F4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1285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8D7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139CC72-A0D4-4FF1-A1CA-5E3E8546C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"/>
            <a:ext cx="1619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48D7E8"/>
                </a:solidFill>
              </a:defRPr>
            </a:pPr>
            <a:r>
              <a:rPr sz="1650" b="1">
                <a:solidFill>
                  <a:srgbClr val="48D7E8"/>
                </a:solidFill>
              </a:rPr>
              <a:t>01/07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3C6D4F7-794A-43B3-9FC5-92747FA99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523875"/>
            <a:ext cx="23336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350" b="1">
                <a:solidFill>
                  <a:srgbClr val="AFC0D5"/>
                </a:solidFill>
              </a:defRPr>
            </a:pPr>
            <a:r>
              <a:rPr sz="1350" b="1">
                <a:solidFill>
                  <a:srgbClr val="AFC0D5"/>
                </a:solidFill>
              </a:rPr>
              <a:t>AI BOOTCAMP PROJECT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142C30D-A1D2-4B67-AC3E-1B1C47926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81250"/>
            <a:ext cx="8382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6000" b="1">
                <a:solidFill>
                  <a:srgbClr val="F8FBFF"/>
                </a:solidFill>
              </a:defRPr>
            </a:pPr>
            <a:r>
              <a:rPr sz="6000" b="1">
                <a:solidFill>
                  <a:srgbClr val="F8FBFF"/>
                </a:solidFill>
              </a:rPr>
              <a:t>PRIVATE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35934F6-ED5D-402F-BEC9-41896B6A7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86125"/>
            <a:ext cx="83820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7800" b="1">
                <a:solidFill>
                  <a:srgbClr val="48D7E8"/>
                </a:solidFill>
              </a:defRPr>
            </a:pPr>
            <a:r>
              <a:rPr sz="7800" b="1">
                <a:solidFill>
                  <a:srgbClr val="48D7E8"/>
                </a:solidFill>
              </a:rPr>
              <a:t>LLM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EFF179E-6293-49A0-A0C0-B75B8957C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0"/>
            <a:ext cx="7810500" cy="2190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F8FBFF"/>
                </a:solidFill>
              </a:defRPr>
            </a:pPr>
            <a:r>
              <a:rPr sz="3150" b="1">
                <a:solidFill>
                  <a:srgbClr val="F8FBFF"/>
                </a:solidFill>
              </a:rPr>
              <a:t>Running AI locally—</a:t>
            </a:r>
          </a:p>
          <a:p xmlns:a="http://schemas.openxmlformats.org/drawingml/2006/main">
            <a:pPr algn="l">
              <a:defRPr sz="3150" b="1">
                <a:solidFill>
                  <a:srgbClr val="F8FBFF"/>
                </a:solidFill>
              </a:defRPr>
            </a:pPr>
            <a:r>
              <a:rPr sz="3150" b="1">
                <a:solidFill>
                  <a:srgbClr val="F8FBFF"/>
                </a:solidFill>
              </a:rPr>
              <a:t>from laptop setup to</a:t>
            </a:r>
          </a:p>
          <a:p xmlns:a="http://schemas.openxmlformats.org/drawingml/2006/main">
            <a:pPr algn="l">
              <a:defRPr sz="3150" b="1">
                <a:solidFill>
                  <a:srgbClr val="F8FBFF"/>
                </a:solidFill>
              </a:defRPr>
            </a:pPr>
            <a:r>
              <a:rPr sz="3150" b="1">
                <a:solidFill>
                  <a:srgbClr val="F8FBFF"/>
                </a:solidFill>
              </a:rPr>
              <a:t>Android success.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C2794F9-35B6-40FC-836F-D25B0649B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667625"/>
            <a:ext cx="2238375" cy="533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9F4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94D9247-444D-4DA2-97E7-7CBF1638E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7791450"/>
            <a:ext cx="1809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07111F"/>
                </a:solidFill>
              </a:defRPr>
            </a:pPr>
            <a:r>
              <a:rPr sz="1500" b="1">
                <a:solidFill>
                  <a:srgbClr val="07111F"/>
                </a:solidFill>
              </a:rPr>
              <a:t>MY PROCESS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914F06B-C4C0-40A8-928A-590F4EB51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858250"/>
            <a:ext cx="8096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AFC0D5"/>
                </a:solidFill>
              </a:defRPr>
            </a:pPr>
            <a:r>
              <a:rPr sz="2100" b="0">
                <a:solidFill>
                  <a:srgbClr val="AFC0D5"/>
                </a:solidFill>
              </a:rPr>
              <a:t>A practical test of private, on-device AI using Bionic and Private AI.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E04F752-12B1-4FD0-8CA4-873012154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230100"/>
            <a:ext cx="7048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AFC0D5"/>
                </a:solidFill>
              </a:defRPr>
            </a:pPr>
            <a:r>
              <a:rPr sz="1125" b="1">
                <a:solidFill>
                  <a:srgbClr val="AFC0D5"/>
                </a:solidFill>
              </a:rPr>
              <a:t>AZUKA JENNIFER ETUE  •  PRIVATE LLM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7C9F925-E5A9-4D55-80D0-D89B2C8DC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2353925"/>
            <a:ext cx="15240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8D7E8"/>
          </a:solidFill>
          <a:ln xmlns:a="http://schemas.openxmlformats.org/drawingml/2006/main" w="0">
            <a:noFill/>
            <a:prstDash val="solid"/>
          </a:ln>
        </p:spPr>
      </p:sp>
    </p:spTree>
    <p:extLst>
      <p:ext uri="{BB962C8B-B14F-4D97-AF65-F5344CB8AC3E}">
        <p14:creationId xmlns:p14="http://schemas.microsoft.com/office/powerpoint/2010/main" val="49182653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7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0219ADD-75DB-4C9A-A058-20A195B8B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1285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8D7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1E36963-F423-419C-B5D0-E70771ECB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"/>
            <a:ext cx="1619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48D7E8"/>
                </a:solidFill>
              </a:defRPr>
            </a:pPr>
            <a:r>
              <a:rPr sz="1650" b="1">
                <a:solidFill>
                  <a:srgbClr val="48D7E8"/>
                </a:solidFill>
              </a:rPr>
              <a:t>02/07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7465F2F-91BD-4CAB-B022-C9935599F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523875"/>
            <a:ext cx="23336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350" b="1">
                <a:solidFill>
                  <a:srgbClr val="AFC0D5"/>
                </a:solidFill>
              </a:defRPr>
            </a:pPr>
            <a:r>
              <a:rPr sz="1350" b="1">
                <a:solidFill>
                  <a:srgbClr val="AFC0D5"/>
                </a:solidFill>
              </a:rPr>
              <a:t>THE TOOLS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BF4CA87-A61E-4787-BF32-E591D577D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76375"/>
            <a:ext cx="8572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8FBFF"/>
                </a:solidFill>
              </a:defRPr>
            </a:pPr>
            <a:r>
              <a:rPr sz="4050" b="1">
                <a:solidFill>
                  <a:srgbClr val="F8FBFF"/>
                </a:solidFill>
              </a:rPr>
              <a:t>Two apps. One goal.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406134E-F364-4501-8A11-B2313ED33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81250"/>
            <a:ext cx="8572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AFC0D5"/>
                </a:solidFill>
              </a:defRPr>
            </a:pPr>
            <a:r>
              <a:rPr sz="2025" b="0">
                <a:solidFill>
                  <a:srgbClr val="AFC0D5"/>
                </a:solidFill>
              </a:rPr>
              <a:t>Run an AI model locally instead of relying only on a public cloud chatbot.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D438C8D-C3C3-42EE-AA29-86C3748EB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0"/>
            <a:ext cx="8915400" cy="2381250"/>
          </a:xfrm>
          <a:prstGeom xmlns:a="http://schemas.openxmlformats.org/drawingml/2006/main" prst="roundRect">
            <a:avLst>
              <a:gd name="adj" fmla="val 12000"/>
            </a:avLst>
          </a:prstGeom>
          <a:solidFill xmlns:a="http://schemas.openxmlformats.org/drawingml/2006/main">
            <a:srgbClr val="0B1B3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A2E8284-0765-4389-B5B1-F974A5329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4429125"/>
            <a:ext cx="3714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48D7E8"/>
                </a:solidFill>
              </a:defRPr>
            </a:pPr>
            <a:r>
              <a:rPr sz="2850" b="1">
                <a:solidFill>
                  <a:srgbClr val="48D7E8"/>
                </a:solidFill>
              </a:rPr>
              <a:t>BIONIC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7675D72-768D-4298-8A42-24B267D78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5095875"/>
            <a:ext cx="3714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F8FBFF"/>
                </a:solidFill>
              </a:defRPr>
            </a:pPr>
            <a:r>
              <a:rPr sz="1725" b="1">
                <a:solidFill>
                  <a:srgbClr val="F8FBFF"/>
                </a:solidFill>
              </a:rPr>
              <a:t>Windows laptop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14AA68E-0F95-4B85-B6AF-A4FF17843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5572125"/>
            <a:ext cx="4953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AFC0D5"/>
                </a:solidFill>
              </a:defRPr>
            </a:pPr>
            <a:r>
              <a:rPr sz="1575" b="0">
                <a:solidFill>
                  <a:srgbClr val="AFC0D5"/>
                </a:solidFill>
              </a:rPr>
              <a:t>Model tested: Gemma 3 1B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0D7786D-83A1-4F31-9654-B0B8EF153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810375"/>
            <a:ext cx="8915400" cy="2381250"/>
          </a:xfrm>
          <a:prstGeom xmlns:a="http://schemas.openxmlformats.org/drawingml/2006/main" prst="roundRect">
            <a:avLst>
              <a:gd name="adj" fmla="val 12000"/>
            </a:avLst>
          </a:prstGeom>
          <a:solidFill xmlns:a="http://schemas.openxmlformats.org/drawingml/2006/main">
            <a:srgbClr val="1025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7956F41-AE40-4640-9D60-A167476DA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7239000"/>
            <a:ext cx="457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C9F45B"/>
                </a:solidFill>
              </a:defRPr>
            </a:pPr>
            <a:r>
              <a:rPr sz="2850" b="1">
                <a:solidFill>
                  <a:srgbClr val="C9F45B"/>
                </a:solidFill>
              </a:rPr>
              <a:t>PRIVATE AI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68006DF-28E5-4518-920F-5A331181E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7905750"/>
            <a:ext cx="3714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F8FBFF"/>
                </a:solidFill>
              </a:defRPr>
            </a:pPr>
            <a:r>
              <a:rPr sz="1725" b="1">
                <a:solidFill>
                  <a:srgbClr val="F8FBFF"/>
                </a:solidFill>
              </a:rPr>
              <a:t>Android phone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CC4A143-BD2B-400B-9E16-357AFDDB1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8382000"/>
            <a:ext cx="4953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AFC0D5"/>
                </a:solidFill>
              </a:defRPr>
            </a:pPr>
            <a:r>
              <a:rPr sz="1575" b="0">
                <a:solidFill>
                  <a:srgbClr val="AFC0D5"/>
                </a:solidFill>
              </a:rPr>
              <a:t>Model used: LFM2.5 350M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2902119-A8B2-40D0-AD66-C58FEA505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953625"/>
            <a:ext cx="8572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325" b="1">
                <a:solidFill>
                  <a:srgbClr val="F8FBFF"/>
                </a:solidFill>
              </a:defRPr>
            </a:pPr>
            <a:r>
              <a:rPr sz="2325" b="1">
                <a:solidFill>
                  <a:srgbClr val="F8FBFF"/>
                </a:solidFill>
              </a:rPr>
              <a:t>The smaller phone model became the practical solution.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0300D21-36FB-4ADA-806B-2A371CCA5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230100"/>
            <a:ext cx="7048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AFC0D5"/>
                </a:solidFill>
              </a:defRPr>
            </a:pPr>
            <a:r>
              <a:rPr sz="1125" b="1">
                <a:solidFill>
                  <a:srgbClr val="AFC0D5"/>
                </a:solidFill>
              </a:rPr>
              <a:t>AZUKA JENNIFER ETUE  •  PRIVATE LLM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02B5ED6-CF73-4059-9E6F-F9988FA09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2353925"/>
            <a:ext cx="15240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8D7E8"/>
          </a:solidFill>
          <a:ln xmlns:a="http://schemas.openxmlformats.org/drawingml/2006/main" w="0">
            <a:noFill/>
            <a:prstDash val="solid"/>
          </a:ln>
        </p:spPr>
      </p:sp>
    </p:spTree>
    <p:extLst>
      <p:ext uri="{BB962C8B-B14F-4D97-AF65-F5344CB8AC3E}">
        <p14:creationId xmlns:p14="http://schemas.microsoft.com/office/powerpoint/2010/main" val="7587696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7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0FBCC87-6226-4ADA-A8E6-862B2E3A5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1285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8D7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D98CB45-869E-4095-BA41-F7CF6AAF6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"/>
            <a:ext cx="1619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48D7E8"/>
                </a:solidFill>
              </a:defRPr>
            </a:pPr>
            <a:r>
              <a:rPr sz="1650" b="1">
                <a:solidFill>
                  <a:srgbClr val="48D7E8"/>
                </a:solidFill>
              </a:rPr>
              <a:t>03/07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3BAA285-187A-421C-88FB-B93507014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523875"/>
            <a:ext cx="23336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350" b="1">
                <a:solidFill>
                  <a:srgbClr val="AFC0D5"/>
                </a:solidFill>
              </a:defRPr>
            </a:pPr>
            <a:r>
              <a:rPr sz="1350" b="1">
                <a:solidFill>
                  <a:srgbClr val="AFC0D5"/>
                </a:solidFill>
              </a:rPr>
              <a:t>LAPTOP SETUP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4F97260-8DC0-415A-8213-64306ABA3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81125"/>
            <a:ext cx="86677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675" b="1">
                <a:solidFill>
                  <a:srgbClr val="F8FBFF"/>
                </a:solidFill>
              </a:defRPr>
            </a:pPr>
            <a:r>
              <a:rPr sz="3675" b="1">
                <a:solidFill>
                  <a:srgbClr val="F8FBFF"/>
                </a:solidFill>
              </a:rPr>
              <a:t>I started on my Windows laptop.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282575E-C577-46AF-ADA7-8ADFA829A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19375"/>
            <a:ext cx="85725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0">
                <a:solidFill>
                  <a:srgbClr val="AFC0D5"/>
                </a:solidFill>
              </a:defRPr>
            </a:pPr>
            <a:r>
              <a:rPr sz="1950" b="0">
                <a:solidFill>
                  <a:srgbClr val="AFC0D5"/>
                </a:solidFill>
              </a:rPr>
              <a:t>I created a Private AI Demo project in Bionic and selected the Gemma 3 1B model.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9CA0E96-3AD2-470E-A718-1947FDC5F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790950"/>
            <a:ext cx="9239250" cy="6705600"/>
          </a:xfrm>
          <a:prstGeom xmlns:a="http://schemas.openxmlformats.org/drawingml/2006/main" prst="roundRect">
            <a:avLst>
              <a:gd name="adj" fmla="val 4545"/>
            </a:avLst>
          </a:prstGeom>
          <a:solidFill xmlns:a="http://schemas.openxmlformats.org/drawingml/2006/main">
            <a:srgbClr val="0B1B33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bfc0148a5564102"/>
          <a:srcRect xmlns:a="http://schemas.openxmlformats.org/drawingml/2006/main" l="2255" t="0" r="2255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42950" y="4010025"/>
            <a:ext cx="8801100" cy="6267450"/>
          </a:xfrm>
          <a:prstGeom xmlns:a="http://schemas.openxmlformats.org/drawingml/2006/main" prst="roundRect">
            <a:avLst>
              <a:gd name="adj" fmla="val 3951"/>
            </a:avLst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AD03C8C-6241-47C8-A7E3-AE5D8700A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858500"/>
            <a:ext cx="8572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48D7E8"/>
                </a:solidFill>
              </a:defRPr>
            </a:pPr>
            <a:r>
              <a:rPr sz="1500" b="1">
                <a:solidFill>
                  <a:srgbClr val="48D7E8"/>
                </a:solidFill>
              </a:rPr>
              <a:t>Bionic • Private AI Demo • Gemma 3 1B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E08BE7D-3869-4FA5-B24A-E16595B65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230100"/>
            <a:ext cx="7048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AFC0D5"/>
                </a:solidFill>
              </a:defRPr>
            </a:pPr>
            <a:r>
              <a:rPr sz="1125" b="1">
                <a:solidFill>
                  <a:srgbClr val="AFC0D5"/>
                </a:solidFill>
              </a:rPr>
              <a:t>AZUKA JENNIFER ETUE  •  PRIVATE LLM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1523545-EEFD-4B3A-B0AD-AADFB906E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2353925"/>
            <a:ext cx="15240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8D7E8"/>
          </a:solidFill>
          <a:ln xmlns:a="http://schemas.openxmlformats.org/drawingml/2006/main" w="0">
            <a:noFill/>
            <a:prstDash val="solid"/>
          </a:ln>
        </p:spPr>
      </p:sp>
    </p:spTree>
    <p:extLst>
      <p:ext uri="{BB962C8B-B14F-4D97-AF65-F5344CB8AC3E}">
        <p14:creationId xmlns:p14="http://schemas.microsoft.com/office/powerpoint/2010/main" val="177740975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7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6375543-964D-47CF-A9D2-B647E9E4B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1285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8D7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95A72C-A5C8-4177-BE41-5E678EA55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"/>
            <a:ext cx="1619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48D7E8"/>
                </a:solidFill>
              </a:defRPr>
            </a:pPr>
            <a:r>
              <a:rPr sz="1650" b="1">
                <a:solidFill>
                  <a:srgbClr val="48D7E8"/>
                </a:solidFill>
              </a:rPr>
              <a:t>04/07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78A7C00-3AEB-45EA-BD31-49F8073D3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523875"/>
            <a:ext cx="23336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350" b="1">
                <a:solidFill>
                  <a:srgbClr val="AFC0D5"/>
                </a:solidFill>
              </a:defRPr>
            </a:pPr>
            <a:r>
              <a:rPr sz="1350" b="1">
                <a:solidFill>
                  <a:srgbClr val="AFC0D5"/>
                </a:solidFill>
              </a:rPr>
              <a:t>WHAT HAPPENED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1835661-D1DD-43FE-BA97-ADBFB47C9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81125"/>
            <a:ext cx="8715375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F8FBFF"/>
                </a:solidFill>
              </a:defRPr>
            </a:pPr>
            <a:r>
              <a:rPr sz="3600" b="1">
                <a:solidFill>
                  <a:srgbClr val="F8FBFF"/>
                </a:solidFill>
              </a:rPr>
              <a:t>The model could not run on the laptop.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46763D-581C-47B4-B233-CB13D661B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14625"/>
            <a:ext cx="8572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AFC0D5"/>
                </a:solidFill>
              </a:defRPr>
            </a:pPr>
            <a:r>
              <a:rPr sz="2025" b="0">
                <a:solidFill>
                  <a:srgbClr val="AFC0D5"/>
                </a:solidFill>
              </a:rPr>
              <a:t>Bionic returned a runtime error when I sent the prompt.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60ED7AA-1FE6-41FD-BFF9-D030AF2D9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714750"/>
            <a:ext cx="9239250" cy="6286500"/>
          </a:xfrm>
          <a:prstGeom xmlns:a="http://schemas.openxmlformats.org/drawingml/2006/main" prst="roundRect">
            <a:avLst>
              <a:gd name="adj" fmla="val 4848"/>
            </a:avLst>
          </a:prstGeom>
          <a:solidFill xmlns:a="http://schemas.openxmlformats.org/drawingml/2006/main">
            <a:srgbClr val="20151B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b503c326a0f47fb"/>
          <a:srcRect xmlns:a="http://schemas.openxmlformats.org/drawingml/2006/main" l="0" t="178" r="0" b="17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42950" y="3933825"/>
            <a:ext cx="8801100" cy="5848350"/>
          </a:xfrm>
          <a:prstGeom xmlns:a="http://schemas.openxmlformats.org/drawingml/2006/main" prst="roundRect">
            <a:avLst>
              <a:gd name="adj" fmla="val 4235"/>
            </a:avLst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D9252FF-066D-478A-829D-9CA27CACE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334625"/>
            <a:ext cx="8915400" cy="819150"/>
          </a:xfrm>
          <a:prstGeom xmlns:a="http://schemas.openxmlformats.org/drawingml/2006/main" prst="roundRect">
            <a:avLst>
              <a:gd name="adj" fmla="val 25581"/>
            </a:avLst>
          </a:prstGeom>
          <a:solidFill xmlns:a="http://schemas.openxmlformats.org/drawingml/2006/main">
            <a:srgbClr val="38202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B295B5C-7873-4DCE-BB79-ABC6147C7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10534650"/>
            <a:ext cx="8382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FF776D"/>
                </a:solidFill>
              </a:defRPr>
            </a:pPr>
            <a:r>
              <a:rPr sz="1800" b="1">
                <a:solidFill>
                  <a:srgbClr val="FF776D"/>
                </a:solidFill>
              </a:rPr>
              <a:t>“No LM Runtime found for model format ‘gguf’.”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F9EC727-FDC5-423D-A3FA-D1F7C337B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230100"/>
            <a:ext cx="7048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AFC0D5"/>
                </a:solidFill>
              </a:defRPr>
            </a:pPr>
            <a:r>
              <a:rPr sz="1125" b="1">
                <a:solidFill>
                  <a:srgbClr val="AFC0D5"/>
                </a:solidFill>
              </a:rPr>
              <a:t>AZUKA JENNIFER ETUE  •  PRIVATE LLM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B4DB15E-2165-4D06-84F3-AE49B112B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2353925"/>
            <a:ext cx="15240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8D7E8"/>
          </a:solidFill>
          <a:ln xmlns:a="http://schemas.openxmlformats.org/drawingml/2006/main" w="0">
            <a:noFill/>
            <a:prstDash val="solid"/>
          </a:ln>
        </p:spPr>
      </p:sp>
    </p:spTree>
    <p:extLst>
      <p:ext uri="{BB962C8B-B14F-4D97-AF65-F5344CB8AC3E}">
        <p14:creationId xmlns:p14="http://schemas.microsoft.com/office/powerpoint/2010/main" val="152190603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7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BC0628F-BAE5-422A-B81E-655C6981D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1285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8D7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BA672F-8BE3-45A0-A015-E99963DD9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"/>
            <a:ext cx="1619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48D7E8"/>
                </a:solidFill>
              </a:defRPr>
            </a:pPr>
            <a:r>
              <a:rPr sz="1650" b="1">
                <a:solidFill>
                  <a:srgbClr val="48D7E8"/>
                </a:solidFill>
              </a:rPr>
              <a:t>05/07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81A815E-3F7E-47E4-89DE-1629B156B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523875"/>
            <a:ext cx="23336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350" b="1">
                <a:solidFill>
                  <a:srgbClr val="AFC0D5"/>
                </a:solidFill>
              </a:defRPr>
            </a:pPr>
            <a:r>
              <a:rPr sz="1350" b="1">
                <a:solidFill>
                  <a:srgbClr val="AFC0D5"/>
                </a:solidFill>
              </a:rPr>
              <a:t>ANDROID SETUP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998B894-9056-419A-AF6F-22F6E78B0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81125"/>
            <a:ext cx="86677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F8FBFF"/>
                </a:solidFill>
              </a:defRPr>
            </a:pPr>
            <a:r>
              <a:rPr sz="3750" b="1">
                <a:solidFill>
                  <a:srgbClr val="F8FBFF"/>
                </a:solidFill>
              </a:rPr>
              <a:t>I continued the test on Android.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99EC8BB-6694-44A3-AC6F-3D9C466F0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28875"/>
            <a:ext cx="8572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AFC0D5"/>
                </a:solidFill>
              </a:defRPr>
            </a:pPr>
            <a:r>
              <a:rPr sz="2025" b="0">
                <a:solidFill>
                  <a:srgbClr val="AFC0D5"/>
                </a:solidFill>
              </a:rPr>
              <a:t>I downloaded and loaded a smaller model that could run on the phone.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2C5EDAA-9F3C-4C1D-B7DA-F777E7A7C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43050" y="3667125"/>
            <a:ext cx="7200900" cy="6819900"/>
          </a:xfrm>
          <a:prstGeom xmlns:a="http://schemas.openxmlformats.org/drawingml/2006/main" prst="roundRect">
            <a:avLst>
              <a:gd name="adj" fmla="val 4749"/>
            </a:avLst>
          </a:prstGeom>
          <a:solidFill xmlns:a="http://schemas.openxmlformats.org/drawingml/2006/main">
            <a:srgbClr val="0B1B33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a03692a492f4d85"/>
          <a:stretch xmlns:a="http://schemas.openxmlformats.org/drawingml/2006/main"/>
        </p:blipFill>
        <p:spPr>
          <a:xfrm xmlns:a="http://schemas.openxmlformats.org/drawingml/2006/main">
            <a:off x="3592592" y="3895725"/>
            <a:ext cx="3101816" cy="6362700"/>
          </a:xfrm>
          <a:prstGeom xmlns:a="http://schemas.openxmlformats.org/drawingml/2006/main" prst="roundRect">
            <a:avLst>
              <a:gd name="adj" fmla="val 3892"/>
            </a:avLst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F4B547D-C7EA-4D7F-A224-990501989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858500"/>
            <a:ext cx="8572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C9F45B"/>
                </a:solidFill>
              </a:defRPr>
            </a:pPr>
            <a:r>
              <a:rPr sz="1575" b="1">
                <a:solidFill>
                  <a:srgbClr val="C9F45B"/>
                </a:solidFill>
              </a:rPr>
              <a:t>Private AI • Loading the local model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3BD0AD1-D95B-44A8-A2FB-A7D02E2EA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230100"/>
            <a:ext cx="7048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AFC0D5"/>
                </a:solidFill>
              </a:defRPr>
            </a:pPr>
            <a:r>
              <a:rPr sz="1125" b="1">
                <a:solidFill>
                  <a:srgbClr val="AFC0D5"/>
                </a:solidFill>
              </a:rPr>
              <a:t>AZUKA JENNIFER ETUE  •  PRIVATE LLM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C428C5F-D6D2-4A92-B36C-954D15000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2353925"/>
            <a:ext cx="15240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8D7E8"/>
          </a:solidFill>
          <a:ln xmlns:a="http://schemas.openxmlformats.org/drawingml/2006/main" w="0">
            <a:noFill/>
            <a:prstDash val="solid"/>
          </a:ln>
        </p:spPr>
      </p:sp>
    </p:spTree>
    <p:extLst>
      <p:ext uri="{BB962C8B-B14F-4D97-AF65-F5344CB8AC3E}">
        <p14:creationId xmlns:p14="http://schemas.microsoft.com/office/powerpoint/2010/main" val="117416369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7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B0E3988-5190-4E41-A819-7FD7B49F3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1285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8D7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5E60019-B699-4DB3-8ED0-DAC7B9D3D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"/>
            <a:ext cx="1619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48D7E8"/>
                </a:solidFill>
              </a:defRPr>
            </a:pPr>
            <a:r>
              <a:rPr sz="1650" b="1">
                <a:solidFill>
                  <a:srgbClr val="48D7E8"/>
                </a:solidFill>
              </a:rPr>
              <a:t>06/07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9E74C24-03FD-41A1-929A-CA830E788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523875"/>
            <a:ext cx="23336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350" b="1">
                <a:solidFill>
                  <a:srgbClr val="AFC0D5"/>
                </a:solidFill>
              </a:defRPr>
            </a:pPr>
            <a:r>
              <a:rPr sz="1350" b="1">
                <a:solidFill>
                  <a:srgbClr val="AFC0D5"/>
                </a:solidFill>
              </a:rPr>
              <a:t>SUCCESSFUL TEST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E7E67EC-15D4-4A9E-B2C9-3DB6D9906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81125"/>
            <a:ext cx="86677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F8FBFF"/>
                </a:solidFill>
              </a:defRPr>
            </a:pPr>
            <a:r>
              <a:rPr sz="3600" b="1">
                <a:solidFill>
                  <a:srgbClr val="F8FBFF"/>
                </a:solidFill>
              </a:rPr>
              <a:t>The Private LLM responded on my phone.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03EFD35-26F6-4A42-B6F8-BCAF56664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19375"/>
            <a:ext cx="8572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0">
                <a:solidFill>
                  <a:srgbClr val="AFC0D5"/>
                </a:solidFill>
              </a:defRPr>
            </a:pPr>
            <a:r>
              <a:rPr sz="1950" b="0">
                <a:solidFill>
                  <a:srgbClr val="AFC0D5"/>
                </a:solidFill>
              </a:rPr>
              <a:t>I asked for three benefits of running AI privately. The LFM2.5 350M model generated a full response.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15CA398-4EB3-4B51-964C-93853DBED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905250"/>
            <a:ext cx="8191500" cy="6705600"/>
          </a:xfrm>
          <a:prstGeom xmlns:a="http://schemas.openxmlformats.org/drawingml/2006/main" prst="roundRect">
            <a:avLst>
              <a:gd name="adj" fmla="val 4830"/>
            </a:avLst>
          </a:prstGeom>
          <a:solidFill xmlns:a="http://schemas.openxmlformats.org/drawingml/2006/main">
            <a:srgbClr val="EEF3F8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397be7544f484c"/>
          <a:stretch xmlns:a="http://schemas.openxmlformats.org/drawingml/2006/main"/>
        </p:blipFill>
        <p:spPr>
          <a:xfrm xmlns:a="http://schemas.openxmlformats.org/drawingml/2006/main">
            <a:off x="3737610" y="4133850"/>
            <a:ext cx="2811780" cy="6248400"/>
          </a:xfrm>
          <a:prstGeom xmlns:a="http://schemas.openxmlformats.org/drawingml/2006/main" prst="roundRect">
            <a:avLst>
              <a:gd name="adj" fmla="val 3963"/>
            </a:avLst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74ADEC4-40C0-41D7-80DA-70A8BC4DD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858500"/>
            <a:ext cx="857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725" b="1">
                <a:solidFill>
                  <a:srgbClr val="48D7E8"/>
                </a:solidFill>
              </a:defRPr>
            </a:pPr>
            <a:r>
              <a:rPr sz="1725" b="1">
                <a:solidFill>
                  <a:srgbClr val="48D7E8"/>
                </a:solidFill>
              </a:rPr>
              <a:t>Prompt sent ✓   Local response generated ✓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E033691-8808-4F22-AA2E-313E739D8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230100"/>
            <a:ext cx="7048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AFC0D5"/>
                </a:solidFill>
              </a:defRPr>
            </a:pPr>
            <a:r>
              <a:rPr sz="1125" b="1">
                <a:solidFill>
                  <a:srgbClr val="AFC0D5"/>
                </a:solidFill>
              </a:rPr>
              <a:t>AZUKA JENNIFER ETUE  •  PRIVATE LLM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E87EA7A-E489-43E3-AFAC-E2D71320E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2353925"/>
            <a:ext cx="15240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8D7E8"/>
          </a:solidFill>
          <a:ln xmlns:a="http://schemas.openxmlformats.org/drawingml/2006/main" w="0">
            <a:noFill/>
            <a:prstDash val="solid"/>
          </a:ln>
        </p:spPr>
      </p:sp>
    </p:spTree>
    <p:extLst>
      <p:ext uri="{BB962C8B-B14F-4D97-AF65-F5344CB8AC3E}">
        <p14:creationId xmlns:p14="http://schemas.microsoft.com/office/powerpoint/2010/main" val="36954011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7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A207ACA-DFDA-4465-8088-2056DF990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1285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8D7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237B081-3EED-4516-BD92-B36C0791A3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"/>
            <a:ext cx="1619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48D7E8"/>
                </a:solidFill>
              </a:defRPr>
            </a:pPr>
            <a:r>
              <a:rPr sz="1650" b="1">
                <a:solidFill>
                  <a:srgbClr val="48D7E8"/>
                </a:solidFill>
              </a:rPr>
              <a:t>07/07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D6267A2-CB45-45DC-9FBC-0C7F73E30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523875"/>
            <a:ext cx="23336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350" b="1">
                <a:solidFill>
                  <a:srgbClr val="AFC0D5"/>
                </a:solidFill>
              </a:defRPr>
            </a:pPr>
            <a:r>
              <a:rPr sz="1350" b="1">
                <a:solidFill>
                  <a:srgbClr val="AFC0D5"/>
                </a:solidFill>
              </a:rPr>
              <a:t>WHAT I LEARNED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BA62EFA-0CC2-40B0-9815-CD18205B9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81125"/>
            <a:ext cx="85725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900" b="1">
                <a:solidFill>
                  <a:srgbClr val="F8FBFF"/>
                </a:solidFill>
              </a:defRPr>
            </a:pPr>
            <a:r>
              <a:rPr sz="3900" b="1">
                <a:solidFill>
                  <a:srgbClr val="F8FBFF"/>
                </a:solidFill>
              </a:rPr>
              <a:t>Private AI must fit the device.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C3486AC-E0F6-481A-8D1A-70137AC623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0"/>
            <a:ext cx="8572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AFC0D5"/>
                </a:solidFill>
              </a:defRPr>
            </a:pPr>
            <a:r>
              <a:rPr sz="2100" b="0">
                <a:solidFill>
                  <a:srgbClr val="AFC0D5"/>
                </a:solidFill>
              </a:rPr>
              <a:t>The right model is not simply the largest one—it is the one the available hardware can run reliably.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33F819-E8FE-4E70-8F7D-3DBFD89FF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38625"/>
            <a:ext cx="857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48D7E8"/>
                </a:solidFill>
              </a:defRPr>
            </a:pPr>
            <a:r>
              <a:rPr sz="1875" b="1">
                <a:solidFill>
                  <a:srgbClr val="48D7E8"/>
                </a:solidFill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F8454D3-E00F-43EC-A3B4-C36E1A60C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4238625"/>
            <a:ext cx="4953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F8FBFF"/>
                </a:solidFill>
              </a:defRPr>
            </a:pPr>
            <a:r>
              <a:rPr sz="2175" b="1">
                <a:solidFill>
                  <a:srgbClr val="F8FBFF"/>
                </a:solidFill>
              </a:rPr>
              <a:t>PRIVACY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FAF501E-17AB-4CF0-A423-1132410F9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4733925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AFC0D5"/>
                </a:solidFill>
              </a:defRPr>
            </a:pPr>
            <a:r>
              <a:rPr sz="1725" b="0">
                <a:solidFill>
                  <a:srgbClr val="AFC0D5"/>
                </a:solidFill>
              </a:rPr>
              <a:t>Local models can process prompts on the device.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C495F4E-B23B-482C-92C5-7D96AF4E8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8915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9405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666E266-9403-4827-A8A6-E56CB08FC2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38875"/>
            <a:ext cx="857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48D7E8"/>
                </a:solidFill>
              </a:defRPr>
            </a:pPr>
            <a:r>
              <a:rPr sz="1875" b="1">
                <a:solidFill>
                  <a:srgbClr val="48D7E8"/>
                </a:solidFill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9FEFDFD-A9F3-4891-8230-3052381D8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238875"/>
            <a:ext cx="4953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F8FBFF"/>
                </a:solidFill>
              </a:defRPr>
            </a:pPr>
            <a:r>
              <a:rPr sz="2175" b="1">
                <a:solidFill>
                  <a:srgbClr val="F8FBFF"/>
                </a:solidFill>
              </a:rPr>
              <a:t>COMPATIBILITY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696A058-FCB5-4BFD-9C91-57612D56E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734175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AFC0D5"/>
                </a:solidFill>
              </a:defRPr>
            </a:pPr>
            <a:r>
              <a:rPr sz="1725" b="0">
                <a:solidFill>
                  <a:srgbClr val="AFC0D5"/>
                </a:solidFill>
              </a:rPr>
              <a:t>The model format and runtime must work together.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D8EC68B-51BF-440C-B2AA-2B86E7E78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524750"/>
            <a:ext cx="8915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9405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C8B1F43-C89C-4B43-8AF2-061126279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239125"/>
            <a:ext cx="857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48D7E8"/>
                </a:solidFill>
              </a:defRPr>
            </a:pPr>
            <a:r>
              <a:rPr sz="1875" b="1">
                <a:solidFill>
                  <a:srgbClr val="48D7E8"/>
                </a:solidFill>
              </a:rPr>
              <a:t>03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F6A75D2-83EC-4DB0-930E-2AB6F1A47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8239125"/>
            <a:ext cx="4953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F8FBFF"/>
                </a:solidFill>
              </a:defRPr>
            </a:pPr>
            <a:r>
              <a:rPr sz="2175" b="1">
                <a:solidFill>
                  <a:srgbClr val="F8FBFF"/>
                </a:solidFill>
              </a:rPr>
              <a:t>PRACTICALITY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4FDB416-03C2-449D-832C-77EED9879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8734425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AFC0D5"/>
                </a:solidFill>
              </a:defRPr>
            </a:pPr>
            <a:r>
              <a:rPr sz="1725" b="0">
                <a:solidFill>
                  <a:srgbClr val="AFC0D5"/>
                </a:solidFill>
              </a:rPr>
              <a:t>A smaller model can be the better real-world choice.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5DCAAFF-696B-4A81-9FFD-8C36D65E6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525000"/>
            <a:ext cx="8915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9405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C6E9695-2D0C-417A-8337-68148DC05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334625"/>
            <a:ext cx="8915400" cy="819150"/>
          </a:xfrm>
          <a:prstGeom xmlns:a="http://schemas.openxmlformats.org/drawingml/2006/main" prst="roundRect">
            <a:avLst>
              <a:gd name="adj" fmla="val 25581"/>
            </a:avLst>
          </a:prstGeom>
          <a:solidFill xmlns:a="http://schemas.openxmlformats.org/drawingml/2006/main">
            <a:srgbClr val="C9F4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010E888-12EA-4321-BED7-5A15456AE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10544175"/>
            <a:ext cx="8420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07111F"/>
                </a:solidFill>
              </a:defRPr>
            </a:pPr>
            <a:r>
              <a:rPr sz="1650" b="1">
                <a:solidFill>
                  <a:srgbClr val="07111F"/>
                </a:solidFill>
              </a:rPr>
              <a:t>RESULT: PRIVATE LLM TEST COMPLETED ON ANDROID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52D1A03-925F-47BD-A2F7-AE48FE159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230100"/>
            <a:ext cx="7048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AFC0D5"/>
                </a:solidFill>
              </a:defRPr>
            </a:pPr>
            <a:r>
              <a:rPr sz="1125" b="1">
                <a:solidFill>
                  <a:srgbClr val="AFC0D5"/>
                </a:solidFill>
              </a:rPr>
              <a:t>AZUKA JENNIFER ETUE  •  PRIVATE LLM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0B8EB93-6593-49D5-88FF-6C14AEBBC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2353925"/>
            <a:ext cx="15240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8D7E8"/>
          </a:solidFill>
          <a:ln xmlns:a="http://schemas.openxmlformats.org/drawingml/2006/main" w="0">
            <a:noFill/>
            <a:prstDash val="solid"/>
          </a:ln>
        </p:spPr>
      </p:sp>
    </p:spTree>
    <p:extLst>
      <p:ext uri="{BB962C8B-B14F-4D97-AF65-F5344CB8AC3E}">
        <p14:creationId xmlns:p14="http://schemas.microsoft.com/office/powerpoint/2010/main" val="15167685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2026-08-15T06:57:07.1590000Z</dcterms:created>
  <dcterms:modified xsi:type="dcterms:W3CDTF">2026-08-15T06:57:07.1590000Z</dcterms:modified>
</coreProperties>
</file>